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4"/>
  </p:sldMasterIdLst>
  <p:notesMasterIdLst>
    <p:notesMasterId r:id="rId10"/>
  </p:notesMasterIdLst>
  <p:sldIdLst>
    <p:sldId id="256" r:id="rId5"/>
    <p:sldId id="272" r:id="rId6"/>
    <p:sldId id="271" r:id="rId7"/>
    <p:sldId id="270" r:id="rId8"/>
    <p:sldId id="264" r:id="rId9"/>
  </p:sldIdLst>
  <p:sldSz cx="9144000" cy="5143500" type="screen16x9"/>
  <p:notesSz cx="6858000" cy="9144000"/>
  <p:embeddedFontLst>
    <p:embeddedFont>
      <p:font typeface="Mulish" panose="020B0604020202020204" charset="0"/>
      <p:regular r:id="rId11"/>
      <p:bold r:id="rId12"/>
      <p:italic r:id="rId13"/>
      <p:boldItalic r:id="rId14"/>
    </p:embeddedFont>
    <p:embeddedFont>
      <p:font typeface="Neue Haas Grotesk Display Pro" panose="020D0304030502050203" charset="0"/>
      <p:regular r:id="rId15"/>
      <p:bold r:id="rId16"/>
      <p:italic r:id="rId17"/>
      <p:boldItalic r:id="rId18"/>
    </p:embeddedFont>
    <p:embeddedFont>
      <p:font typeface="Neue Haas Grotesk Text Pro" panose="020B0504020202020204" pitchFamily="34" charset="0"/>
      <p:regular r:id="rId19"/>
      <p:bold r:id="rId20"/>
      <p:italic r:id="rId21"/>
      <p:boldItalic r:id="rId22"/>
    </p:embeddedFont>
    <p:embeddedFont>
      <p:font typeface="Segoe UI" panose="020B0502040204020203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F0AE2A-CB64-D487-9966-136C560B92E2}" v="437" dt="2025-04-05T02:42:51.994"/>
    <p1510:client id="{B3E5C199-8544-D8FD-AA6B-15072D443B8B}" v="776" dt="2025-04-05T02:16:57.191"/>
    <p1510:client id="{E02CDC99-485C-9CD6-4EF1-1B64EFD2D8F6}" v="536" dt="2025-04-05T00:08:43.7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customXml" Target="../customXml/item3.xml"/><Relationship Id="rId21" Type="http://schemas.openxmlformats.org/officeDocument/2006/relationships/font" Target="fonts/font11.fntdata"/><Relationship Id="rId7" Type="http://schemas.openxmlformats.org/officeDocument/2006/relationships/slide" Target="slides/slide3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customXml" Target="../customXml/item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1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4D49AB9F-30EF-61E5-8BFE-BB35C9A48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2b662e40a7_1_43:notes">
            <a:extLst>
              <a:ext uri="{FF2B5EF4-FFF2-40B4-BE49-F238E27FC236}">
                <a16:creationId xmlns:a16="http://schemas.microsoft.com/office/drawing/2014/main" id="{CFE674CC-6A0B-68C7-5760-8423F56627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2b662e40a7_1_43:notes">
            <a:extLst>
              <a:ext uri="{FF2B5EF4-FFF2-40B4-BE49-F238E27FC236}">
                <a16:creationId xmlns:a16="http://schemas.microsoft.com/office/drawing/2014/main" id="{39B8F920-15F3-3E11-25F0-83BFC9FEEC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1180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A2DB9748-889D-44F3-B582-65BA460E6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2b662e40a7_1_43:notes">
            <a:extLst>
              <a:ext uri="{FF2B5EF4-FFF2-40B4-BE49-F238E27FC236}">
                <a16:creationId xmlns:a16="http://schemas.microsoft.com/office/drawing/2014/main" id="{26951DE7-4347-4FF9-BF19-7D03336F08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2b662e40a7_1_43:notes">
            <a:extLst>
              <a:ext uri="{FF2B5EF4-FFF2-40B4-BE49-F238E27FC236}">
                <a16:creationId xmlns:a16="http://schemas.microsoft.com/office/drawing/2014/main" id="{25C11EAD-3E68-0650-1625-88AFBC67B3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27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000223F8-D323-13F5-BA8B-2FE4C97DE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2b662e40a7_1_43:notes">
            <a:extLst>
              <a:ext uri="{FF2B5EF4-FFF2-40B4-BE49-F238E27FC236}">
                <a16:creationId xmlns:a16="http://schemas.microsoft.com/office/drawing/2014/main" id="{5958B9D9-7D13-B2B9-24C3-2A08D09E06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2b662e40a7_1_43:notes">
            <a:extLst>
              <a:ext uri="{FF2B5EF4-FFF2-40B4-BE49-F238E27FC236}">
                <a16:creationId xmlns:a16="http://schemas.microsoft.com/office/drawing/2014/main" id="{B823C9B2-12A9-BE3B-AF1D-01BA507207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0507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2b662e40a7_1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2b662e40a7_1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">
  <p:cSld name="CUSTOM_1">
    <p:bg>
      <p:bgPr>
        <a:solidFill>
          <a:srgbClr val="0E0E10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l="27172" t="17328" b="16380"/>
          <a:stretch/>
        </p:blipFill>
        <p:spPr>
          <a:xfrm rot="10800000">
            <a:off x="3878849" y="358077"/>
            <a:ext cx="5267451" cy="4794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50;p11">
            <a:extLst>
              <a:ext uri="{FF2B5EF4-FFF2-40B4-BE49-F238E27FC236}">
                <a16:creationId xmlns:a16="http://schemas.microsoft.com/office/drawing/2014/main" id="{BC7039F5-A830-47AB-F91A-2C3CDDFA7DC8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361975" y="486094"/>
            <a:ext cx="3539824" cy="22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51;p11">
            <a:extLst>
              <a:ext uri="{FF2B5EF4-FFF2-40B4-BE49-F238E27FC236}">
                <a16:creationId xmlns:a16="http://schemas.microsoft.com/office/drawing/2014/main" id="{E5CADA9F-4441-B8C1-7FB9-3E3D65EF90A5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61975" y="4504358"/>
            <a:ext cx="941832" cy="153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erramento">
  <p:cSld name="CUSTOM">
    <p:bg>
      <p:bgPr>
        <a:solidFill>
          <a:schemeClr val="dk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74469" y="2235994"/>
            <a:ext cx="2395062" cy="671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anco forma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05649" y="207970"/>
            <a:ext cx="5932694" cy="4414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351" y="4914717"/>
            <a:ext cx="8764338" cy="38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4326" y="310366"/>
            <a:ext cx="1946670" cy="124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anco">
  <p:cSld name="TITLE_2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351" y="4914717"/>
            <a:ext cx="8764338" cy="38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326" y="310366"/>
            <a:ext cx="1946670" cy="124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nza claro">
  <p:cSld name="TITLE_2_1">
    <p:bg>
      <p:bgPr>
        <a:solidFill>
          <a:srgbClr val="F6F1EB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351" y="4914717"/>
            <a:ext cx="8764338" cy="38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326" y="310366"/>
            <a:ext cx="1946670" cy="124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to forma" type="blank">
  <p:cSld name="BLANK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7"/>
          <p:cNvPicPr preferRelativeResize="0"/>
          <p:nvPr/>
        </p:nvPicPr>
        <p:blipFill rotWithShape="1">
          <a:blip r:embed="rId2">
            <a:alphaModFix/>
          </a:blip>
          <a:srcRect t="-170" b="170"/>
          <a:stretch/>
        </p:blipFill>
        <p:spPr>
          <a:xfrm>
            <a:off x="0" y="-13975"/>
            <a:ext cx="9144003" cy="515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326" y="309920"/>
            <a:ext cx="1946670" cy="12434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7"/>
          <p:cNvSpPr txBox="1"/>
          <p:nvPr/>
        </p:nvSpPr>
        <p:spPr>
          <a:xfrm>
            <a:off x="47625" y="47625"/>
            <a:ext cx="339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rgbClr val="767171"/>
                </a:solidFill>
                <a:latin typeface="Mulish"/>
                <a:ea typeface="Mulish"/>
                <a:cs typeface="Mulish"/>
                <a:sym typeface="Mulish"/>
              </a:rPr>
              <a:t>Interna</a:t>
            </a:r>
            <a:endParaRPr sz="1100"/>
          </a:p>
        </p:txBody>
      </p:sp>
      <p:sp>
        <p:nvSpPr>
          <p:cNvPr id="29" name="Google Shape;29;p7"/>
          <p:cNvSpPr txBox="1"/>
          <p:nvPr/>
        </p:nvSpPr>
        <p:spPr>
          <a:xfrm>
            <a:off x="8782050" y="4981575"/>
            <a:ext cx="339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rgbClr val="767171"/>
                </a:solidFill>
                <a:latin typeface="Mulish"/>
                <a:ea typeface="Mulish"/>
                <a:cs typeface="Mulish"/>
                <a:sym typeface="Mulish"/>
              </a:rPr>
              <a:t>Interna</a:t>
            </a:r>
            <a:endParaRPr sz="11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marelo forma">
  <p:cSld name="BLANK_2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8"/>
          <p:cNvPicPr preferRelativeResize="0"/>
          <p:nvPr/>
        </p:nvPicPr>
        <p:blipFill rotWithShape="1">
          <a:blip r:embed="rId2">
            <a:alphaModFix/>
          </a:blip>
          <a:srcRect l="1302"/>
          <a:stretch/>
        </p:blipFill>
        <p:spPr>
          <a:xfrm>
            <a:off x="0" y="-80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326" y="310366"/>
            <a:ext cx="1946670" cy="124346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8"/>
          <p:cNvSpPr txBox="1"/>
          <p:nvPr/>
        </p:nvSpPr>
        <p:spPr>
          <a:xfrm>
            <a:off x="47625" y="47625"/>
            <a:ext cx="339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rgbClr val="767171"/>
                </a:solidFill>
                <a:latin typeface="Mulish"/>
                <a:ea typeface="Mulish"/>
                <a:cs typeface="Mulish"/>
                <a:sym typeface="Mulish"/>
              </a:rPr>
              <a:t>Interna</a:t>
            </a:r>
            <a:endParaRPr sz="1100"/>
          </a:p>
        </p:txBody>
      </p:sp>
      <p:sp>
        <p:nvSpPr>
          <p:cNvPr id="34" name="Google Shape;34;p8"/>
          <p:cNvSpPr txBox="1"/>
          <p:nvPr/>
        </p:nvSpPr>
        <p:spPr>
          <a:xfrm>
            <a:off x="8782050" y="4981575"/>
            <a:ext cx="339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rgbClr val="767171"/>
                </a:solidFill>
                <a:latin typeface="Mulish"/>
                <a:ea typeface="Mulish"/>
                <a:cs typeface="Mulish"/>
                <a:sym typeface="Mulish"/>
              </a:rPr>
              <a:t>Interna</a:t>
            </a:r>
            <a:endParaRPr sz="11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to">
  <p:cSld name="BLANK_2_1">
    <p:bg>
      <p:bgPr>
        <a:solidFill>
          <a:schemeClr val="dk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/>
        </p:nvSpPr>
        <p:spPr>
          <a:xfrm>
            <a:off x="47625" y="47625"/>
            <a:ext cx="339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rgbClr val="767171"/>
                </a:solidFill>
                <a:latin typeface="Mulish"/>
                <a:ea typeface="Mulish"/>
                <a:cs typeface="Mulish"/>
                <a:sym typeface="Mulish"/>
              </a:rPr>
              <a:t>Interna</a:t>
            </a:r>
            <a:endParaRPr sz="1100"/>
          </a:p>
        </p:txBody>
      </p:sp>
      <p:sp>
        <p:nvSpPr>
          <p:cNvPr id="37" name="Google Shape;37;p9"/>
          <p:cNvSpPr txBox="1"/>
          <p:nvPr/>
        </p:nvSpPr>
        <p:spPr>
          <a:xfrm>
            <a:off x="8782050" y="4981575"/>
            <a:ext cx="339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rgbClr val="767171"/>
                </a:solidFill>
                <a:latin typeface="Mulish"/>
                <a:ea typeface="Mulish"/>
                <a:cs typeface="Mulish"/>
                <a:sym typeface="Mulish"/>
              </a:rPr>
              <a:t>Interna</a:t>
            </a:r>
            <a:endParaRPr sz="1100"/>
          </a:p>
        </p:txBody>
      </p:sp>
      <p:pic>
        <p:nvPicPr>
          <p:cNvPr id="38" name="Google Shape;38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4326" y="309920"/>
            <a:ext cx="1946670" cy="124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351" y="4914717"/>
            <a:ext cx="8764338" cy="38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marelo">
  <p:cSld name="BLANK_2_1_1">
    <p:bg>
      <p:bgPr>
        <a:solidFill>
          <a:srgbClr val="F8C126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4326" y="310366"/>
            <a:ext cx="1946670" cy="124346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 txBox="1"/>
          <p:nvPr/>
        </p:nvSpPr>
        <p:spPr>
          <a:xfrm>
            <a:off x="47625" y="47625"/>
            <a:ext cx="339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rgbClr val="767171"/>
                </a:solidFill>
                <a:latin typeface="Mulish"/>
                <a:ea typeface="Mulish"/>
                <a:cs typeface="Mulish"/>
                <a:sym typeface="Mulish"/>
              </a:rPr>
              <a:t>Interna</a:t>
            </a:r>
            <a:endParaRPr sz="1100"/>
          </a:p>
        </p:txBody>
      </p:sp>
      <p:sp>
        <p:nvSpPr>
          <p:cNvPr id="43" name="Google Shape;43;p10"/>
          <p:cNvSpPr txBox="1"/>
          <p:nvPr/>
        </p:nvSpPr>
        <p:spPr>
          <a:xfrm>
            <a:off x="8782050" y="4981575"/>
            <a:ext cx="339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rgbClr val="767171"/>
                </a:solidFill>
                <a:latin typeface="Mulish"/>
                <a:ea typeface="Mulish"/>
                <a:cs typeface="Mulish"/>
                <a:sym typeface="Mulish"/>
              </a:rPr>
              <a:t>Interna</a:t>
            </a:r>
            <a:endParaRPr sz="1100"/>
          </a:p>
        </p:txBody>
      </p:sp>
      <p:pic>
        <p:nvPicPr>
          <p:cNvPr id="44" name="Google Shape;4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351" y="4914717"/>
            <a:ext cx="8764338" cy="38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47625" y="47625"/>
            <a:ext cx="339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rgbClr val="767171"/>
                </a:solidFill>
                <a:latin typeface="Mulish"/>
                <a:ea typeface="Mulish"/>
                <a:cs typeface="Mulish"/>
                <a:sym typeface="Mulish"/>
              </a:rPr>
              <a:t>Interna</a:t>
            </a:r>
            <a:endParaRPr sz="1100"/>
          </a:p>
        </p:txBody>
      </p:sp>
      <p:sp>
        <p:nvSpPr>
          <p:cNvPr id="10" name="Google Shape;10;p1"/>
          <p:cNvSpPr txBox="1"/>
          <p:nvPr/>
        </p:nvSpPr>
        <p:spPr>
          <a:xfrm>
            <a:off x="8782050" y="4981575"/>
            <a:ext cx="339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rgbClr val="767171"/>
                </a:solidFill>
                <a:latin typeface="Mulish"/>
                <a:ea typeface="Mulish"/>
                <a:cs typeface="Mulish"/>
                <a:sym typeface="Mulish"/>
              </a:rPr>
              <a:t>Interna</a:t>
            </a:r>
            <a:endParaRPr sz="11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48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445876A-C736-BF18-C3B3-279EBAF58261}"/>
              </a:ext>
            </a:extLst>
          </p:cNvPr>
          <p:cNvSpPr>
            <a:spLocks noGrp="1"/>
          </p:cNvSpPr>
          <p:nvPr/>
        </p:nvSpPr>
        <p:spPr>
          <a:xfrm>
            <a:off x="-1099605" y="1524310"/>
            <a:ext cx="5968706" cy="48259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0" b="0" kern="1200">
                <a:solidFill>
                  <a:schemeClr val="bg1"/>
                </a:solidFill>
                <a:latin typeface="Mulish Black" pitchFamily="2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400">
                <a:solidFill>
                  <a:schemeClr val="accent4"/>
                </a:solidFill>
                <a:latin typeface="Neue Haas Grotesk Text Pro"/>
                <a:cs typeface="Arial"/>
              </a:rPr>
              <a:t>Migração </a:t>
            </a:r>
            <a:endParaRPr lang="pt-BR">
              <a:solidFill>
                <a:schemeClr val="accent4"/>
              </a:solidFill>
              <a:latin typeface="Neue Haas Grotesk Text Pro"/>
            </a:endParaRPr>
          </a:p>
          <a:p>
            <a:pPr algn="ctr"/>
            <a:r>
              <a:rPr lang="pt-BR" sz="4400">
                <a:solidFill>
                  <a:schemeClr val="accent4"/>
                </a:solidFill>
                <a:latin typeface="Neue Haas Grotesk Text Pro"/>
                <a:cs typeface="Arial"/>
              </a:rPr>
              <a:t> para </a:t>
            </a:r>
            <a:endParaRPr lang="pt-BR">
              <a:solidFill>
                <a:schemeClr val="accent4"/>
              </a:solidFill>
              <a:latin typeface="Neue Haas Grotesk Text Pro"/>
            </a:endParaRPr>
          </a:p>
          <a:p>
            <a:pPr algn="ctr"/>
            <a:r>
              <a:rPr lang="pt-BR" sz="4400">
                <a:solidFill>
                  <a:schemeClr val="accent4"/>
                </a:solidFill>
                <a:latin typeface="Neue Haas Grotesk Text Pro"/>
                <a:cs typeface="Arial"/>
              </a:rPr>
              <a:t>    Nuvem</a:t>
            </a:r>
            <a:endParaRPr lang="pt-BR">
              <a:solidFill>
                <a:schemeClr val="accent4"/>
              </a:solidFill>
              <a:latin typeface="Neue Haas Grotesk Text Pro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2800" b="1">
                <a:solidFill>
                  <a:schemeClr val="accent4"/>
                </a:solidFill>
                <a:latin typeface="Segoe UI"/>
                <a:cs typeface="Segoe UI"/>
              </a:rPr>
              <a:t>  </a:t>
            </a:r>
            <a:endParaRPr lang="pt-BR" sz="2400" b="1">
              <a:solidFill>
                <a:schemeClr val="accent4"/>
              </a:solidFill>
              <a:latin typeface="Segoe UI"/>
              <a:cs typeface="Segoe UI"/>
            </a:endParaRPr>
          </a:p>
          <a:p>
            <a:pPr algn="ctr"/>
            <a:endParaRPr lang="pt-BR" sz="5400" b="1">
              <a:solidFill>
                <a:schemeClr val="accent4"/>
              </a:solidFill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C5F9A33D-90E5-FEF9-EC18-2B6892B9C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6;p12">
            <a:extLst>
              <a:ext uri="{FF2B5EF4-FFF2-40B4-BE49-F238E27FC236}">
                <a16:creationId xmlns:a16="http://schemas.microsoft.com/office/drawing/2014/main" id="{81EE600F-48C4-CC51-6EFD-98019C880325}"/>
              </a:ext>
            </a:extLst>
          </p:cNvPr>
          <p:cNvSpPr txBox="1"/>
          <p:nvPr/>
        </p:nvSpPr>
        <p:spPr>
          <a:xfrm>
            <a:off x="1033781" y="1820760"/>
            <a:ext cx="7079523" cy="1498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685800" indent="-6858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300"/>
              <a:buAutoNum type="arabicPeriod"/>
            </a:pPr>
            <a:r>
              <a:rPr lang="pt-BR" sz="2000">
                <a:solidFill>
                  <a:schemeClr val="tx1"/>
                </a:solidFill>
                <a:latin typeface="Neue Haas Grotesk Display Pro"/>
              </a:rPr>
              <a:t>Crescimento acelerado do seu e-commerce.</a:t>
            </a:r>
          </a:p>
          <a:p>
            <a:pPr marL="685800" indent="-685800" algn="just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300"/>
              <a:buAutoNum type="arabicPeriod"/>
            </a:pPr>
            <a:r>
              <a:rPr lang="pt-BR" sz="2000">
                <a:solidFill>
                  <a:schemeClr val="tx1"/>
                </a:solidFill>
                <a:latin typeface="Neue Haas Grotesk Display Pro"/>
              </a:rPr>
              <a:t>Infraestrutura atual não acompanha a demanda.</a:t>
            </a:r>
          </a:p>
          <a:p>
            <a:pPr marL="685800" indent="-685800" algn="just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300"/>
              <a:buAutoNum type="arabicPeriod"/>
            </a:pPr>
            <a:r>
              <a:rPr lang="pt-BR" sz="2000">
                <a:solidFill>
                  <a:schemeClr val="tx1"/>
                </a:solidFill>
                <a:latin typeface="Neue Haas Grotesk Display Pro"/>
              </a:rPr>
              <a:t>Nós temos a solução para agora e</a:t>
            </a:r>
            <a:r>
              <a:rPr lang="pt-BR" sz="2400">
                <a:solidFill>
                  <a:schemeClr val="tx1"/>
                </a:solidFill>
                <a:latin typeface="Neue Haas Grotesk Display Pro"/>
              </a:rPr>
              <a:t> o futuro!</a:t>
            </a:r>
            <a:endParaRPr lang="en-US">
              <a:solidFill>
                <a:schemeClr val="tx1"/>
              </a:solidFill>
              <a:latin typeface="Neue Haas Grotesk Display Pro"/>
            </a:endParaRPr>
          </a:p>
        </p:txBody>
      </p:sp>
      <p:sp>
        <p:nvSpPr>
          <p:cNvPr id="11" name="Google Shape;57;p12">
            <a:extLst>
              <a:ext uri="{FF2B5EF4-FFF2-40B4-BE49-F238E27FC236}">
                <a16:creationId xmlns:a16="http://schemas.microsoft.com/office/drawing/2014/main" id="{D7CC80AB-1286-9AC7-08F2-04787B6A95BD}"/>
              </a:ext>
            </a:extLst>
          </p:cNvPr>
          <p:cNvSpPr txBox="1"/>
          <p:nvPr/>
        </p:nvSpPr>
        <p:spPr>
          <a:xfrm>
            <a:off x="287906" y="994560"/>
            <a:ext cx="3985205" cy="393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pt-BR" sz="2800">
                <a:solidFill>
                  <a:schemeClr val="tx1"/>
                </a:solidFill>
                <a:latin typeface="Neue Haas Grotesk Display Pro"/>
              </a:rPr>
              <a:t>Introdução e Problema:</a:t>
            </a:r>
            <a:endParaRPr lang="pt-BR">
              <a:solidFill>
                <a:schemeClr val="tx1"/>
              </a:solidFill>
              <a:latin typeface="Neue Haas Grotesk Display Pro"/>
            </a:endParaRPr>
          </a:p>
        </p:txBody>
      </p:sp>
    </p:spTree>
    <p:extLst>
      <p:ext uri="{BB962C8B-B14F-4D97-AF65-F5344CB8AC3E}">
        <p14:creationId xmlns:p14="http://schemas.microsoft.com/office/powerpoint/2010/main" val="3550669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66848015-361A-D97E-328D-31930EB80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7;p12">
            <a:extLst>
              <a:ext uri="{FF2B5EF4-FFF2-40B4-BE49-F238E27FC236}">
                <a16:creationId xmlns:a16="http://schemas.microsoft.com/office/drawing/2014/main" id="{38490D2D-A1AE-EEAB-D547-24A1B5FBE747}"/>
              </a:ext>
            </a:extLst>
          </p:cNvPr>
          <p:cNvSpPr txBox="1"/>
          <p:nvPr/>
        </p:nvSpPr>
        <p:spPr>
          <a:xfrm>
            <a:off x="118070" y="648890"/>
            <a:ext cx="1856085" cy="386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pt-BR" sz="2800">
                <a:latin typeface="Neue Haas Grotesk Text Pro"/>
              </a:rPr>
              <a:t>Etapa 1:</a:t>
            </a:r>
            <a:endParaRPr lang="pt-BR" sz="2800">
              <a:solidFill>
                <a:schemeClr val="tx1"/>
              </a:solidFill>
              <a:latin typeface="Neue Haas Grotesk Text Pro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F13DE61-6221-2DC4-B1D2-4E97B00F3BFD}"/>
              </a:ext>
            </a:extLst>
          </p:cNvPr>
          <p:cNvSpPr txBox="1"/>
          <p:nvPr/>
        </p:nvSpPr>
        <p:spPr>
          <a:xfrm>
            <a:off x="429324" y="1288267"/>
            <a:ext cx="3098608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pt-BR">
                <a:solidFill>
                  <a:schemeClr val="tx1"/>
                </a:solidFill>
                <a:latin typeface="Neue Haas Grotesk Text Pro"/>
              </a:rPr>
              <a:t>Objetivo da Fase</a:t>
            </a:r>
            <a:endParaRPr lang="pt-BR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pt-BR">
                <a:solidFill>
                  <a:schemeClr val="tx1"/>
                </a:solidFill>
                <a:latin typeface="Neue Haas Grotesk Text Pro"/>
              </a:rPr>
              <a:t>Tecnologias utilizadas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pt-BR">
                <a:solidFill>
                  <a:schemeClr val="tx1"/>
                </a:solidFill>
                <a:latin typeface="Neue Haas Grotesk Text Pro"/>
              </a:rPr>
              <a:t>Estratégia de implementação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pt-BR">
                <a:solidFill>
                  <a:schemeClr val="tx1"/>
                </a:solidFill>
                <a:latin typeface="Neue Haas Grotesk Text Pro"/>
              </a:rPr>
              <a:t>Benefícios conquistados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pt-BR">
                <a:solidFill>
                  <a:schemeClr val="tx1"/>
                </a:solidFill>
                <a:latin typeface="Neue Haas Grotesk Text Pro"/>
              </a:rPr>
              <a:t>Diagrama arquitetura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pt-BR">
                <a:solidFill>
                  <a:schemeClr val="tx1"/>
                </a:solidFill>
                <a:latin typeface="Neue Haas Grotesk Text Pro"/>
              </a:rPr>
              <a:t>Estimativa de custos</a:t>
            </a:r>
          </a:p>
          <a:p>
            <a:pPr marL="285750" indent="-285750">
              <a:buAutoNum type="arabicPeriod"/>
            </a:pPr>
            <a:endParaRPr lang="pt-BR">
              <a:solidFill>
                <a:schemeClr val="tx1"/>
              </a:solidFill>
              <a:latin typeface="Neue Haas Grotesk Display Pro"/>
            </a:endParaRPr>
          </a:p>
          <a:p>
            <a:endParaRPr lang="pt-BR">
              <a:solidFill>
                <a:schemeClr val="tx1"/>
              </a:solidFill>
              <a:latin typeface="Neue Haas Grotesk Display Pro"/>
            </a:endParaRPr>
          </a:p>
          <a:p>
            <a:endParaRPr lang="pt-BR">
              <a:solidFill>
                <a:schemeClr val="tx1"/>
              </a:solidFill>
            </a:endParaRP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E9DC1A40-8223-EAC2-ECD5-6D854D989C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677138"/>
              </p:ext>
            </p:extLst>
          </p:nvPr>
        </p:nvGraphicFramePr>
        <p:xfrm>
          <a:off x="5021580" y="4419600"/>
          <a:ext cx="37183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679">
                  <a:extLst>
                    <a:ext uri="{9D8B030D-6E8A-4147-A177-3AD203B41FA5}">
                      <a16:colId xmlns:a16="http://schemas.microsoft.com/office/drawing/2014/main" val="2135208982"/>
                    </a:ext>
                  </a:extLst>
                </a:gridCol>
                <a:gridCol w="743679">
                  <a:extLst>
                    <a:ext uri="{9D8B030D-6E8A-4147-A177-3AD203B41FA5}">
                      <a16:colId xmlns:a16="http://schemas.microsoft.com/office/drawing/2014/main" val="88136953"/>
                    </a:ext>
                  </a:extLst>
                </a:gridCol>
                <a:gridCol w="743679">
                  <a:extLst>
                    <a:ext uri="{9D8B030D-6E8A-4147-A177-3AD203B41FA5}">
                      <a16:colId xmlns:a16="http://schemas.microsoft.com/office/drawing/2014/main" val="1550053822"/>
                    </a:ext>
                  </a:extLst>
                </a:gridCol>
                <a:gridCol w="743679">
                  <a:extLst>
                    <a:ext uri="{9D8B030D-6E8A-4147-A177-3AD203B41FA5}">
                      <a16:colId xmlns:a16="http://schemas.microsoft.com/office/drawing/2014/main" val="546420205"/>
                    </a:ext>
                  </a:extLst>
                </a:gridCol>
                <a:gridCol w="743679">
                  <a:extLst>
                    <a:ext uri="{9D8B030D-6E8A-4147-A177-3AD203B41FA5}">
                      <a16:colId xmlns:a16="http://schemas.microsoft.com/office/drawing/2014/main" val="22498118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>
                          <a:latin typeface="Neue Haas Grotesk Text Pro"/>
                        </a:rPr>
                        <a:t>Total</a:t>
                      </a:r>
                      <a:endParaRPr lang="pt-BR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/>
                        <a:t>$354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/>
                        <a:t>$1,062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/>
                        <a:t>$2,124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/>
                        <a:t>$4,248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224730"/>
                  </a:ext>
                </a:extLst>
              </a:tr>
            </a:tbl>
          </a:graphicData>
        </a:graphic>
      </p:graphicFrame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97E4C587-1D75-7628-42B6-7A1C5AC20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855" y="153515"/>
            <a:ext cx="3703182" cy="413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87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C2DE6B4C-C573-C2CB-1BA9-DF078CE9C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7;p12">
            <a:extLst>
              <a:ext uri="{FF2B5EF4-FFF2-40B4-BE49-F238E27FC236}">
                <a16:creationId xmlns:a16="http://schemas.microsoft.com/office/drawing/2014/main" id="{11A9B556-4849-5647-1970-8E38D17E8FAB}"/>
              </a:ext>
            </a:extLst>
          </p:cNvPr>
          <p:cNvSpPr txBox="1"/>
          <p:nvPr/>
        </p:nvSpPr>
        <p:spPr>
          <a:xfrm>
            <a:off x="118070" y="648890"/>
            <a:ext cx="1856085" cy="386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pt-BR" sz="2800">
                <a:latin typeface="Neue Haas Grotesk Text Pro"/>
              </a:rPr>
              <a:t>Etapa 2:</a:t>
            </a:r>
            <a:endParaRPr lang="pt-BR" sz="2800">
              <a:solidFill>
                <a:schemeClr val="tx1"/>
              </a:solidFill>
              <a:latin typeface="Neue Haas Grotesk Text Pro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2D20EE-3DC7-C513-E4C5-AC6595C458EE}"/>
              </a:ext>
            </a:extLst>
          </p:cNvPr>
          <p:cNvSpPr txBox="1"/>
          <p:nvPr/>
        </p:nvSpPr>
        <p:spPr>
          <a:xfrm>
            <a:off x="434116" y="1259512"/>
            <a:ext cx="3098608" cy="41857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pt-BR">
                <a:solidFill>
                  <a:schemeClr val="tx1"/>
                </a:solidFill>
                <a:latin typeface="Neue Haas Grotesk Text Pro"/>
              </a:rPr>
              <a:t>Objetivo da Fase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pt-BR">
                <a:solidFill>
                  <a:schemeClr val="tx1"/>
                </a:solidFill>
                <a:latin typeface="Neue Haas Grotesk Text Pro"/>
              </a:rPr>
              <a:t>Tecnologias utilizadas</a:t>
            </a:r>
            <a:endParaRPr lang="en-US">
              <a:solidFill>
                <a:schemeClr val="tx1"/>
              </a:solidFill>
              <a:latin typeface="Neue Haas Grotesk Text Pro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pt-BR">
                <a:solidFill>
                  <a:schemeClr val="tx1"/>
                </a:solidFill>
                <a:latin typeface="Neue Haas Grotesk Text Pro"/>
              </a:rPr>
              <a:t>Estratégia de implementação</a:t>
            </a:r>
            <a:endParaRPr lang="en-US">
              <a:solidFill>
                <a:schemeClr val="tx1"/>
              </a:solidFill>
              <a:latin typeface="Neue Haas Grotesk Text Pro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pt-BR">
                <a:solidFill>
                  <a:schemeClr val="tx1"/>
                </a:solidFill>
                <a:latin typeface="Neue Haas Grotesk Text Pro"/>
              </a:rPr>
              <a:t>Benefícios conquistados</a:t>
            </a:r>
            <a:endParaRPr lang="en-US">
              <a:solidFill>
                <a:schemeClr val="tx1"/>
              </a:solidFill>
              <a:latin typeface="Neue Haas Grotesk Text Pro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pt-BR">
                <a:solidFill>
                  <a:schemeClr val="tx1"/>
                </a:solidFill>
                <a:latin typeface="Neue Haas Grotesk Text Pro"/>
              </a:rPr>
              <a:t>Diagrama arquitetura</a:t>
            </a:r>
            <a:endParaRPr lang="en-US">
              <a:solidFill>
                <a:schemeClr val="tx1"/>
              </a:solidFill>
              <a:latin typeface="Neue Haas Grotesk Text Pro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pt-BR">
                <a:solidFill>
                  <a:schemeClr val="tx1"/>
                </a:solidFill>
                <a:latin typeface="Neue Haas Grotesk Text Pro"/>
              </a:rPr>
              <a:t>Estimativa de custos</a:t>
            </a:r>
            <a:endParaRPr lang="pt-BR"/>
          </a:p>
          <a:p>
            <a:pPr marL="342900" indent="-342900">
              <a:lnSpc>
                <a:spcPct val="200000"/>
              </a:lnSpc>
              <a:buAutoNum type="arabicPeriod"/>
            </a:pPr>
            <a:endParaRPr lang="pt-BR">
              <a:solidFill>
                <a:schemeClr val="tx1"/>
              </a:solidFill>
              <a:latin typeface="Neue Haas Grotesk Text Pro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endParaRPr lang="pt-BR">
              <a:solidFill>
                <a:schemeClr val="tx1"/>
              </a:solidFill>
              <a:latin typeface="Neue Haas Grotesk Display Pro"/>
            </a:endParaRPr>
          </a:p>
          <a:p>
            <a:pPr marL="285750" indent="-285750">
              <a:buAutoNum type="arabicPeriod"/>
            </a:pPr>
            <a:endParaRPr lang="pt-BR">
              <a:solidFill>
                <a:schemeClr val="tx1"/>
              </a:solidFill>
              <a:latin typeface="Neue Haas Grotesk Display Pro"/>
            </a:endParaRPr>
          </a:p>
          <a:p>
            <a:endParaRPr lang="pt-BR">
              <a:solidFill>
                <a:schemeClr val="tx1"/>
              </a:solidFill>
              <a:latin typeface="Neue Haas Grotesk Display Pro"/>
            </a:endParaRPr>
          </a:p>
          <a:p>
            <a:endParaRPr lang="pt-BR">
              <a:solidFill>
                <a:schemeClr val="tx1"/>
              </a:solidFill>
            </a:endParaRPr>
          </a:p>
        </p:txBody>
      </p:sp>
      <p:graphicFrame>
        <p:nvGraphicFramePr>
          <p:cNvPr id="29" name="Tabela 28">
            <a:extLst>
              <a:ext uri="{FF2B5EF4-FFF2-40B4-BE49-F238E27FC236}">
                <a16:creationId xmlns:a16="http://schemas.microsoft.com/office/drawing/2014/main" id="{4C38FEDA-41A1-AAB9-ECD7-30618720A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857079"/>
              </p:ext>
            </p:extLst>
          </p:nvPr>
        </p:nvGraphicFramePr>
        <p:xfrm>
          <a:off x="4270075" y="4151462"/>
          <a:ext cx="4734482" cy="3276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4106722954"/>
                    </a:ext>
                  </a:extLst>
                </a:gridCol>
                <a:gridCol w="939633">
                  <a:extLst>
                    <a:ext uri="{9D8B030D-6E8A-4147-A177-3AD203B41FA5}">
                      <a16:colId xmlns:a16="http://schemas.microsoft.com/office/drawing/2014/main" val="1506444892"/>
                    </a:ext>
                  </a:extLst>
                </a:gridCol>
                <a:gridCol w="939633">
                  <a:extLst>
                    <a:ext uri="{9D8B030D-6E8A-4147-A177-3AD203B41FA5}">
                      <a16:colId xmlns:a16="http://schemas.microsoft.com/office/drawing/2014/main" val="2146616451"/>
                    </a:ext>
                  </a:extLst>
                </a:gridCol>
                <a:gridCol w="939633">
                  <a:extLst>
                    <a:ext uri="{9D8B030D-6E8A-4147-A177-3AD203B41FA5}">
                      <a16:colId xmlns:a16="http://schemas.microsoft.com/office/drawing/2014/main" val="144956300"/>
                    </a:ext>
                  </a:extLst>
                </a:gridCol>
                <a:gridCol w="899583">
                  <a:extLst>
                    <a:ext uri="{9D8B030D-6E8A-4147-A177-3AD203B41FA5}">
                      <a16:colId xmlns:a16="http://schemas.microsoft.com/office/drawing/2014/main" val="21310234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 b="1">
                          <a:solidFill>
                            <a:schemeClr val="bg1"/>
                          </a:solidFill>
                          <a:effectLst/>
                          <a:latin typeface="Neue Haas Grotesk Text Pro"/>
                        </a:rPr>
                        <a:t>Total</a:t>
                      </a:r>
                      <a:endParaRPr lang="pt-BR">
                        <a:solidFill>
                          <a:schemeClr val="bg1"/>
                        </a:solidFill>
                        <a:effectLst/>
                        <a:latin typeface="Neue Haas Grotesk Text Pro"/>
                      </a:endParaRP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>
                          <a:solidFill>
                            <a:schemeClr val="bg1"/>
                          </a:solidFill>
                          <a:effectLst/>
                          <a:latin typeface="Neue Haas Grotesk Text Pro"/>
                        </a:rPr>
                        <a:t>$468</a:t>
                      </a:r>
                      <a:endParaRPr lang="pt-BR">
                        <a:solidFill>
                          <a:schemeClr val="bg1"/>
                        </a:solidFill>
                        <a:effectLst/>
                        <a:latin typeface="Neue Haas Grotesk Text Pro"/>
                      </a:endParaRP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>
                          <a:solidFill>
                            <a:schemeClr val="bg1"/>
                          </a:solidFill>
                          <a:effectLst/>
                          <a:latin typeface="Neue Haas Grotesk Text Pro"/>
                        </a:rPr>
                        <a:t>$1,404</a:t>
                      </a:r>
                      <a:endParaRPr lang="pt-BR">
                        <a:solidFill>
                          <a:schemeClr val="bg1"/>
                        </a:solidFill>
                        <a:effectLst/>
                        <a:latin typeface="Neue Haas Grotesk Text Pro"/>
                      </a:endParaRP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>
                          <a:solidFill>
                            <a:schemeClr val="bg1"/>
                          </a:solidFill>
                          <a:effectLst/>
                          <a:latin typeface="Neue Haas Grotesk Text Pro"/>
                        </a:rPr>
                        <a:t>$2,808</a:t>
                      </a:r>
                      <a:endParaRPr lang="pt-BR">
                        <a:solidFill>
                          <a:schemeClr val="bg1"/>
                        </a:solidFill>
                        <a:effectLst/>
                        <a:latin typeface="Neue Haas Grotesk Text Pro"/>
                      </a:endParaRP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1">
                          <a:solidFill>
                            <a:schemeClr val="bg1"/>
                          </a:solidFill>
                          <a:effectLst/>
                          <a:latin typeface="Neue Haas Grotesk Text Pro"/>
                        </a:rPr>
                        <a:t>$5,616</a:t>
                      </a:r>
                      <a:endParaRPr lang="pt-BR">
                        <a:solidFill>
                          <a:schemeClr val="bg1"/>
                        </a:solidFill>
                        <a:effectLst/>
                        <a:latin typeface="Neue Haas Grotesk Text Pro"/>
                      </a:endParaRPr>
                    </a:p>
                  </a:txBody>
                  <a:tcPr marL="123825" marR="123825" marT="57150" marB="571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781336"/>
                  </a:ext>
                </a:extLst>
              </a:tr>
            </a:tbl>
          </a:graphicData>
        </a:graphic>
      </p:graphicFrame>
      <p:pic>
        <p:nvPicPr>
          <p:cNvPr id="31" name="Imagem 30" descr="Diagrama&#10;&#10;O conteúdo gerado por IA pode estar incorreto.">
            <a:extLst>
              <a:ext uri="{FF2B5EF4-FFF2-40B4-BE49-F238E27FC236}">
                <a16:creationId xmlns:a16="http://schemas.microsoft.com/office/drawing/2014/main" id="{959CE76E-8D38-3833-FF11-3464140A3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688" y="646191"/>
            <a:ext cx="4700284" cy="321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88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7BCDA31-F733-B788-E183-0ED2E7A06986}"/>
              </a:ext>
            </a:extLst>
          </p:cNvPr>
          <p:cNvSpPr txBox="1"/>
          <p:nvPr/>
        </p:nvSpPr>
        <p:spPr>
          <a:xfrm>
            <a:off x="1926166" y="1650999"/>
            <a:ext cx="482811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5400">
                <a:solidFill>
                  <a:schemeClr val="bg1"/>
                </a:solidFill>
                <a:latin typeface="Neue Haas Grotesk Text Pro"/>
              </a:rPr>
              <a:t>OBRIGADO! 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E2157EB-87C8-522C-0BAC-20F8347C3862}"/>
              </a:ext>
            </a:extLst>
          </p:cNvPr>
          <p:cNvSpPr txBox="1"/>
          <p:nvPr/>
        </p:nvSpPr>
        <p:spPr>
          <a:xfrm>
            <a:off x="3037417" y="4064000"/>
            <a:ext cx="308186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>
                <a:solidFill>
                  <a:schemeClr val="bg1"/>
                </a:solidFill>
                <a:latin typeface="Neue Haas Grotesk Text Pro"/>
              </a:rPr>
              <a:t>Equipe:</a:t>
            </a:r>
          </a:p>
          <a:p>
            <a:pPr algn="ctr"/>
            <a:br>
              <a:rPr lang="en-US">
                <a:latin typeface="Neue Haas Grotesk Text Pro"/>
              </a:rPr>
            </a:br>
            <a:r>
              <a:rPr lang="pt-BR" b="1">
                <a:solidFill>
                  <a:schemeClr val="bg1"/>
                </a:solidFill>
                <a:latin typeface="Neue Haas Grotesk Text Pro"/>
                <a:cs typeface="Segoe UI"/>
              </a:rPr>
              <a:t>Renan </a:t>
            </a:r>
            <a:r>
              <a:rPr lang="pt-BR" b="1" err="1">
                <a:solidFill>
                  <a:schemeClr val="bg1"/>
                </a:solidFill>
                <a:latin typeface="Neue Haas Grotesk Text Pro"/>
                <a:cs typeface="Segoe UI"/>
              </a:rPr>
              <a:t>Quintelo</a:t>
            </a:r>
            <a:r>
              <a:rPr lang="pt-BR" b="1">
                <a:solidFill>
                  <a:schemeClr val="bg1"/>
                </a:solidFill>
                <a:latin typeface="Neue Haas Grotesk Text Pro"/>
                <a:cs typeface="Segoe UI"/>
              </a:rPr>
              <a:t> Nascimento</a:t>
            </a:r>
            <a:endParaRPr lang="en-US">
              <a:solidFill>
                <a:schemeClr val="bg1"/>
              </a:solidFill>
              <a:latin typeface="Neue Haas Grotesk Text Pro"/>
              <a:cs typeface="Segoe UI"/>
            </a:endParaRPr>
          </a:p>
          <a:p>
            <a:pPr algn="ctr"/>
            <a:r>
              <a:rPr lang="pt-BR" b="1">
                <a:solidFill>
                  <a:schemeClr val="bg1"/>
                </a:solidFill>
                <a:latin typeface="Neue Haas Grotesk Text Pro"/>
                <a:cs typeface="Segoe UI"/>
              </a:rPr>
              <a:t>Cayo Vitor Fagundes</a:t>
            </a:r>
            <a:endParaRPr lang="pt-BR">
              <a:solidFill>
                <a:schemeClr val="bg1"/>
              </a:solidFill>
              <a:latin typeface="Neue Haas Grotesk Text Pro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7E9DD58-3927-6972-67EA-1BA92045D7CE}"/>
              </a:ext>
            </a:extLst>
          </p:cNvPr>
          <p:cNvSpPr txBox="1"/>
          <p:nvPr/>
        </p:nvSpPr>
        <p:spPr>
          <a:xfrm>
            <a:off x="497416" y="3376083"/>
            <a:ext cx="8161866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>
                <a:solidFill>
                  <a:schemeClr val="bg1"/>
                </a:solidFill>
                <a:latin typeface="Neue Haas Grotesk Text Pro"/>
              </a:rPr>
              <a:t>Agradecemos pela atenção e pela oportunidade de apresentar a TI SOLUÇÕES INCRIVÉIS. Estamos prontos para transformar sua infraestrutura em nuvem com </a:t>
            </a:r>
            <a:r>
              <a:rPr lang="pt-BR" b="1">
                <a:solidFill>
                  <a:schemeClr val="bg1"/>
                </a:solidFill>
                <a:latin typeface="Neue Haas Grotesk Text Pro"/>
              </a:rPr>
              <a:t>segurança, eficiência e inovação</a:t>
            </a:r>
            <a:r>
              <a:rPr lang="pt-BR">
                <a:solidFill>
                  <a:schemeClr val="bg1"/>
                </a:solidFill>
                <a:latin typeface="Neue Haas Grotesk Text Pro"/>
              </a:rPr>
              <a:t>.</a:t>
            </a:r>
            <a:endParaRPr lang="pt-BR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A0474937812434783CD02CCB52B92F7" ma:contentTypeVersion="18" ma:contentTypeDescription="Crie um novo documento." ma:contentTypeScope="" ma:versionID="7d716413e7edf98cf1a9d4d59874f8f5">
  <xsd:schema xmlns:xsd="http://www.w3.org/2001/XMLSchema" xmlns:xs="http://www.w3.org/2001/XMLSchema" xmlns:p="http://schemas.microsoft.com/office/2006/metadata/properties" xmlns:ns2="161de648-aa8e-4f5a-94f3-626cc0e37347" xmlns:ns3="47cb4654-e544-459a-b704-52a031708e6d" targetNamespace="http://schemas.microsoft.com/office/2006/metadata/properties" ma:root="true" ma:fieldsID="6f5043476b300e53230e6380c3d69dee" ns2:_="" ns3:_="">
    <xsd:import namespace="161de648-aa8e-4f5a-94f3-626cc0e37347"/>
    <xsd:import namespace="47cb4654-e544-459a-b704-52a031708e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1de648-aa8e-4f5a-94f3-626cc0e373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Marcações de imagem" ma:readOnly="false" ma:fieldId="{5cf76f15-5ced-4ddc-b409-7134ff3c332f}" ma:taxonomyMulti="true" ma:sspId="248e3a7b-9035-45c9-bf09-6d7aded31f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cb4654-e544-459a-b704-52a031708e6d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2c98b30a-8d18-40d4-a2e5-8bb1f3d62578}" ma:internalName="TaxCatchAll" ma:showField="CatchAllData" ma:web="47cb4654-e544-459a-b704-52a031708e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61de648-aa8e-4f5a-94f3-626cc0e37347">
      <Terms xmlns="http://schemas.microsoft.com/office/infopath/2007/PartnerControls"/>
    </lcf76f155ced4ddcb4097134ff3c332f>
    <TaxCatchAll xmlns="47cb4654-e544-459a-b704-52a031708e6d" xsi:nil="true"/>
  </documentManagement>
</p:properties>
</file>

<file path=customXml/itemProps1.xml><?xml version="1.0" encoding="utf-8"?>
<ds:datastoreItem xmlns:ds="http://schemas.openxmlformats.org/officeDocument/2006/customXml" ds:itemID="{FD9C6F8C-8E61-4BD1-AD49-93AC91A2FB16}">
  <ds:schemaRefs>
    <ds:schemaRef ds:uri="161de648-aa8e-4f5a-94f3-626cc0e37347"/>
    <ds:schemaRef ds:uri="47cb4654-e544-459a-b704-52a031708e6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396F34E-5177-40FA-931D-5CFD487CF64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33FBE3F-80E2-4853-B450-B1C3BAFC6FBB}">
  <ds:schemaRefs>
    <ds:schemaRef ds:uri="161de648-aa8e-4f5a-94f3-626cc0e37347"/>
    <ds:schemaRef ds:uri="47cb4654-e544-459a-b704-52a031708e6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5</Slides>
  <Notes>5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6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terms:modified xsi:type="dcterms:W3CDTF">2025-04-05T02:43:34Z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0x0101007A0474937812434783CD02CCB52B92F7</vt:lpwstr>
  </property>
  <property fmtid="{D5CDD505-2E9C-101B-9397-08002B2CF9AE}" pid="3" name="MSIP_Label_07b60227-24e3-454b-8264-fa85775173c1_Enabled">
    <vt:lpwstr>true</vt:lpwstr>
  </property>
  <property fmtid="{D5CDD505-2E9C-101B-9397-08002B2CF9AE}" pid="4" name="MSIP_Label_07b60227-24e3-454b-8264-fa85775173c1_SetDate">
    <vt:lpwstr>2025-01-31T19:37:30Z</vt:lpwstr>
  </property>
  <property fmtid="{D5CDD505-2E9C-101B-9397-08002B2CF9AE}" pid="5" name="MSIP_Label_07b60227-24e3-454b-8264-fa85775173c1_Method">
    <vt:lpwstr>Privileged</vt:lpwstr>
  </property>
  <property fmtid="{D5CDD505-2E9C-101B-9397-08002B2CF9AE}" pid="6" name="MSIP_Label_07b60227-24e3-454b-8264-fa85775173c1_Name">
    <vt:lpwstr>Interna</vt:lpwstr>
  </property>
  <property fmtid="{D5CDD505-2E9C-101B-9397-08002B2CF9AE}" pid="7" name="MSIP_Label_07b60227-24e3-454b-8264-fa85775173c1_SiteId">
    <vt:lpwstr>97fa1f96-7877-469f-aa37-1f8568e3a3ff</vt:lpwstr>
  </property>
  <property fmtid="{D5CDD505-2E9C-101B-9397-08002B2CF9AE}" pid="8" name="MSIP_Label_07b60227-24e3-454b-8264-fa85775173c1_ActionId">
    <vt:lpwstr>27c1e229-f289-4841-93dd-4c0ec27fee92</vt:lpwstr>
  </property>
  <property fmtid="{D5CDD505-2E9C-101B-9397-08002B2CF9AE}" pid="9" name="MSIP_Label_07b60227-24e3-454b-8264-fa85775173c1_ContentBits">
    <vt:lpwstr>3</vt:lpwstr>
  </property>
  <property fmtid="{D5CDD505-2E9C-101B-9397-08002B2CF9AE}" pid="10" name="MSIP_Label_07b60227-24e3-454b-8264-fa85775173c1_Tag">
    <vt:lpwstr>10, 0, 1, 2</vt:lpwstr>
  </property>
  <property fmtid="{D5CDD505-2E9C-101B-9397-08002B2CF9AE}" pid="11" name="ClassificationContentMarkingFooterLocations">
    <vt:lpwstr>Simple Light:5</vt:lpwstr>
  </property>
  <property fmtid="{D5CDD505-2E9C-101B-9397-08002B2CF9AE}" pid="12" name="ClassificationContentMarkingFooterText">
    <vt:lpwstr>Internal</vt:lpwstr>
  </property>
  <property fmtid="{D5CDD505-2E9C-101B-9397-08002B2CF9AE}" pid="13" name="ClassificationContentMarkingHeaderLocations">
    <vt:lpwstr>Simple Light:4</vt:lpwstr>
  </property>
  <property fmtid="{D5CDD505-2E9C-101B-9397-08002B2CF9AE}" pid="14" name="ClassificationContentMarkingHeaderText">
    <vt:lpwstr>Internal</vt:lpwstr>
  </property>
  <property fmtid="{D5CDD505-2E9C-101B-9397-08002B2CF9AE}" pid="15" name="MediaServiceImageTags">
    <vt:lpwstr/>
  </property>
</Properties>
</file>